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434" r:id="rId3"/>
    <p:sldId id="435" r:id="rId4"/>
    <p:sldId id="437" r:id="rId5"/>
    <p:sldId id="438" r:id="rId6"/>
    <p:sldId id="439" r:id="rId7"/>
    <p:sldId id="440" r:id="rId8"/>
    <p:sldId id="470" r:id="rId9"/>
    <p:sldId id="441" r:id="rId10"/>
    <p:sldId id="442" r:id="rId11"/>
    <p:sldId id="443" r:id="rId12"/>
    <p:sldId id="444" r:id="rId13"/>
    <p:sldId id="445" r:id="rId14"/>
    <p:sldId id="471" r:id="rId15"/>
    <p:sldId id="446" r:id="rId16"/>
    <p:sldId id="472" r:id="rId17"/>
    <p:sldId id="447" r:id="rId18"/>
    <p:sldId id="473" r:id="rId19"/>
    <p:sldId id="474" r:id="rId20"/>
    <p:sldId id="448" r:id="rId21"/>
    <p:sldId id="449" r:id="rId22"/>
    <p:sldId id="450" r:id="rId23"/>
    <p:sldId id="451" r:id="rId24"/>
    <p:sldId id="452" r:id="rId25"/>
    <p:sldId id="475" r:id="rId26"/>
    <p:sldId id="453" r:id="rId27"/>
    <p:sldId id="410" r:id="rId28"/>
    <p:sldId id="433" r:id="rId29"/>
    <p:sldId id="268" r:id="rId30"/>
  </p:sldIdLst>
  <p:sldSz cx="1218406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 autoAdjust="0"/>
    <p:restoredTop sz="84137" autoAdjust="0"/>
  </p:normalViewPr>
  <p:slideViewPr>
    <p:cSldViewPr>
      <p:cViewPr varScale="1">
        <p:scale>
          <a:sx n="92" d="100"/>
          <a:sy n="92" d="100"/>
        </p:scale>
        <p:origin x="1328" y="152"/>
      </p:cViewPr>
      <p:guideLst>
        <p:guide orient="horz" pos="2160"/>
        <p:guide pos="38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762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5FDB1-901F-41B4-931C-72A821AA9823}" type="datetimeFigureOut">
              <a:rPr lang="en-US" smtClean="0"/>
              <a:t>9/7/21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EE5846-345B-4AEE-81BD-345D1A4871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8450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383FE-65DE-43A9-9A81-115515F5471C}" type="datetimeFigureOut">
              <a:rPr lang="en-US" smtClean="0"/>
              <a:t>9/7/21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B81E1-D1CF-456A-834B-29B6EF528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65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Adds to the inclusivity of online presence and user experience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Excellent tutorial in Microsoft docs for those interested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09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Allows us to build a conversational model for customer interaction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Can be built with or without code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3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Allows us to create chat bot quickly without any code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Potentially hugely useful for support desks (internal and external)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Also could be used as a resource for searching server names, environment names, etc.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28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phrase extraction can be useful to determine certain themes and regular statements in a customer’s knowledge board post or something along those lines</a:t>
            </a:r>
          </a:p>
          <a:p>
            <a:r>
              <a:rPr lang="en-US" dirty="0"/>
              <a:t>	you see this on Yelp, for example…works better on longer chunks of unstructured text as well</a:t>
            </a:r>
          </a:p>
          <a:p>
            <a:r>
              <a:rPr lang="en-US" dirty="0"/>
              <a:t>Named entity recognition identifies and classifies different entities in text (i.e. people, places, currency, date ranges, etc.)</a:t>
            </a:r>
          </a:p>
          <a:p>
            <a:r>
              <a:rPr lang="en-US" dirty="0"/>
              <a:t>Entity Linking “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identifies and disambiguates the identity of an entity found in text”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Uses context to determine what it is (Venus the planet or Venus the Roman goddess of love) as well as a knowledge base (currently uses Wikipedia)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Sentiment analysis hugely important with any online presence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Combined with key phrase extraction and other services can get a good picture of customer interaction in support portals, message boards, etc.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898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Speech translation is in the Microsoft Speech Service and is not a part of this API as of 10/15/19 so we’re speaking strictly about text</a:t>
            </a:r>
          </a:p>
          <a:p>
            <a:r>
              <a:rPr lang="en-US" dirty="0"/>
              <a:t>NMT models are not exposed to the end user</a:t>
            </a:r>
          </a:p>
          <a:p>
            <a:r>
              <a:rPr lang="en-US" dirty="0"/>
              <a:t>	There’s also SMT (statistical machine translation) – older school</a:t>
            </a:r>
          </a:p>
          <a:p>
            <a:r>
              <a:rPr lang="en-US" dirty="0"/>
              <a:t>NMT link goes to resource page</a:t>
            </a:r>
          </a:p>
          <a:p>
            <a:r>
              <a:rPr lang="en-US" dirty="0"/>
              <a:t>Important to note that these are highlights and you can do other things like programmatically lookup supported languages and determine the length of a sentence</a:t>
            </a:r>
          </a:p>
          <a:p>
            <a:endParaRPr lang="en-US" dirty="0"/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Gives amazing flexibility to speak to users in their native language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Localization not trivial, but far easier than before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903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AA732-83F6-4A36-9A8C-625940E0E71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46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0712" y="2549513"/>
            <a:ext cx="6377640" cy="1143008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380712" y="548680"/>
            <a:ext cx="6377640" cy="1928825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9EA2E3-29B1-423B-AFD0-F6A8D55420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9383" y="5471810"/>
            <a:ext cx="3024336" cy="111600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0838EC5-30F9-4D40-B0E8-A96ED663E918}"/>
              </a:ext>
            </a:extLst>
          </p:cNvPr>
          <p:cNvSpPr/>
          <p:nvPr userDrawn="1"/>
        </p:nvSpPr>
        <p:spPr>
          <a:xfrm>
            <a:off x="10916567" y="3692522"/>
            <a:ext cx="1267496" cy="29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32BE52-2604-45C0-85DD-55DC527E75CE}"/>
              </a:ext>
            </a:extLst>
          </p:cNvPr>
          <p:cNvSpPr/>
          <p:nvPr userDrawn="1"/>
        </p:nvSpPr>
        <p:spPr>
          <a:xfrm>
            <a:off x="11803351" y="6475269"/>
            <a:ext cx="380712" cy="382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D7BAD-8E3F-4872-926E-72CC10D0196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159" y="116632"/>
            <a:ext cx="6659728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929C1B-AC5B-4ED8-AC2A-9E7A6CCD7434}"/>
              </a:ext>
            </a:extLst>
          </p:cNvPr>
          <p:cNvSpPr/>
          <p:nvPr userDrawn="1"/>
        </p:nvSpPr>
        <p:spPr>
          <a:xfrm>
            <a:off x="6812111" y="6597352"/>
            <a:ext cx="4824536" cy="260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509B1C-F930-4723-87D5-E619DDB64D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203" y="1772816"/>
            <a:ext cx="10965657" cy="43533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E2931E-AB56-4CA6-A221-2295371498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ding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6797" y="1700808"/>
            <a:ext cx="10908582" cy="4525963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1pPr>
            <a:lvl2pPr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2pPr>
            <a:lvl3pPr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3pPr>
            <a:lvl4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4pPr>
            <a:lvl5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112F28-A8D4-4AB7-85D6-A966ABC3D8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457" y="1142985"/>
            <a:ext cx="10356454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457" y="2500307"/>
            <a:ext cx="10356454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BD2750-346A-4074-BE94-4126F1DDC0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457" y="1142985"/>
            <a:ext cx="10356454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457" y="2500307"/>
            <a:ext cx="10356454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6AEE9B-DB2D-4E3A-B965-0A66821A52EF}"/>
              </a:ext>
            </a:extLst>
          </p:cNvPr>
          <p:cNvSpPr/>
          <p:nvPr userDrawn="1"/>
        </p:nvSpPr>
        <p:spPr>
          <a:xfrm>
            <a:off x="6812111" y="6453336"/>
            <a:ext cx="4968552" cy="2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5D2A9-43C6-4455-950B-70EF3502A2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457" y="1142985"/>
            <a:ext cx="10356454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457" y="2500307"/>
            <a:ext cx="10356454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5349D1-E0AC-4884-A962-48789DE0899E}"/>
              </a:ext>
            </a:extLst>
          </p:cNvPr>
          <p:cNvSpPr/>
          <p:nvPr userDrawn="1"/>
        </p:nvSpPr>
        <p:spPr>
          <a:xfrm>
            <a:off x="6812111" y="6453336"/>
            <a:ext cx="4896544" cy="2880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DAC72D-C430-4B03-877A-7835B70CD17B}"/>
              </a:ext>
            </a:extLst>
          </p:cNvPr>
          <p:cNvSpPr txBox="1"/>
          <p:nvPr userDrawn="1"/>
        </p:nvSpPr>
        <p:spPr>
          <a:xfrm>
            <a:off x="6956127" y="6551766"/>
            <a:ext cx="50405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chemeClr val="bg1"/>
                </a:solidFill>
              </a:rPr>
              <a:t>Data Platform Virtual Summit 2021 is a</a:t>
            </a:r>
            <a:r>
              <a:rPr lang="en-US" sz="1100" baseline="0" dirty="0">
                <a:solidFill>
                  <a:schemeClr val="bg1"/>
                </a:solidFill>
              </a:rPr>
              <a:t> community initiative by DataPlatformGeeks </a:t>
            </a:r>
            <a:endParaRPr lang="en-US" sz="11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A9C335-94D2-4355-9AB3-636FF40C07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67" y="116632"/>
            <a:ext cx="2084437" cy="2084437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423311" y="2135734"/>
            <a:ext cx="1580882" cy="65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Video</a:t>
            </a:r>
            <a:endParaRPr lang="en-IN" sz="40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B97CC515-ADEA-4A84-B896-188A8A8FDAD5}"/>
              </a:ext>
            </a:extLst>
          </p:cNvPr>
          <p:cNvSpPr/>
          <p:nvPr userDrawn="1"/>
        </p:nvSpPr>
        <p:spPr>
          <a:xfrm>
            <a:off x="2635647" y="1107265"/>
            <a:ext cx="7234338" cy="4643470"/>
          </a:xfrm>
          <a:prstGeom prst="roundRect">
            <a:avLst>
              <a:gd name="adj" fmla="val 767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C05A9A5-4A24-4F01-9CC7-65EC9F9E05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6025" y="1250142"/>
            <a:ext cx="6853583" cy="1362075"/>
          </a:xfrm>
        </p:spPr>
        <p:txBody>
          <a:bodyPr anchor="b"/>
          <a:lstStyle>
            <a:lvl1pPr algn="l">
              <a:defRPr sz="4000" b="1" cap="none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7C38D958-4543-4ECC-A522-04AD63CFA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6025" y="2750340"/>
            <a:ext cx="6853583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9AACA0-3668-467A-9A74-9363A289CF9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0777" y="-1179512"/>
            <a:ext cx="4571789" cy="4647117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31391" y="2109774"/>
            <a:ext cx="16241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Demo</a:t>
            </a:r>
            <a:endParaRPr lang="en-IN" sz="40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BCAB9E4F-14D2-4DFB-9C40-ADE58A343016}"/>
              </a:ext>
            </a:extLst>
          </p:cNvPr>
          <p:cNvSpPr/>
          <p:nvPr userDrawn="1"/>
        </p:nvSpPr>
        <p:spPr>
          <a:xfrm>
            <a:off x="2635647" y="1107265"/>
            <a:ext cx="7234338" cy="4643470"/>
          </a:xfrm>
          <a:prstGeom prst="roundRect">
            <a:avLst>
              <a:gd name="adj" fmla="val 767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BE5EDFD-3613-487A-A5B8-6A55440580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6025" y="1250142"/>
            <a:ext cx="6853583" cy="1362075"/>
          </a:xfrm>
        </p:spPr>
        <p:txBody>
          <a:bodyPr anchor="b"/>
          <a:lstStyle>
            <a:lvl1pPr algn="l">
              <a:defRPr sz="4000" b="1" cap="none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3375603-BB05-4AB9-9275-5B4582D16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6025" y="2750340"/>
            <a:ext cx="6853583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04658C-A282-4FE5-92E2-9E44AB4A8E3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868" y="274638"/>
            <a:ext cx="11003771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0868" y="1600201"/>
            <a:ext cx="538129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5231" y="1600201"/>
            <a:ext cx="538129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8AD0C8-EF30-4727-B0E0-A9C2FB998E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203" y="274638"/>
            <a:ext cx="1100377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203" y="1600201"/>
            <a:ext cx="1096565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61" r:id="rId4"/>
    <p:sldLayoutId id="2147483660" r:id="rId5"/>
    <p:sldLayoutId id="2147483662" r:id="rId6"/>
    <p:sldLayoutId id="2147483651" r:id="rId7"/>
    <p:sldLayoutId id="2147483665" r:id="rId8"/>
    <p:sldLayoutId id="2147483652" r:id="rId9"/>
    <p:sldLayoutId id="2147483664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800" kern="1200">
          <a:solidFill>
            <a:srgbClr val="C00000"/>
          </a:solidFill>
          <a:latin typeface="Segoe UI" pitchFamily="34" charset="0"/>
          <a:ea typeface="Segoe UI" pitchFamily="34" charset="0"/>
          <a:cs typeface="Segoe UI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is.ai/hom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speech.microsoft.com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amples/azure-samples/cognitive-services-speech-sdk/sample-repository-for-the-microsoft-cognitive-services-speech-sdk/" TargetMode="External"/><Relationship Id="rId2" Type="http://schemas.openxmlformats.org/officeDocument/2006/relationships/hyperlink" Target="https://www.amazon.com/Beginning-Azure-Cognitive-Services-Intelligence-dp-1484271750/dp/1484271750/ref=mt_other?_encoding=UTF8&amp;me=&amp;qid=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zure-Samples/cognitive-services-speech-sdk/tree/master/quickstart/csharp/dotnetcore/translate-speech-to-text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atspeed.com/" TargetMode="External"/><Relationship Id="rId2" Type="http://schemas.openxmlformats.org/officeDocument/2006/relationships/hyperlink" Target="mailto:matt@sqlatspeed.com?subject=SQL%20Saturday%20Oregon%20respons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2sxsqr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712" y="332656"/>
            <a:ext cx="6377640" cy="1568785"/>
          </a:xfrm>
        </p:spPr>
        <p:txBody>
          <a:bodyPr/>
          <a:lstStyle/>
          <a:p>
            <a:r>
              <a:rPr lang="en-IN" dirty="0"/>
              <a:t>The Data Talks Back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0712" y="2044317"/>
            <a:ext cx="5351279" cy="883475"/>
          </a:xfrm>
        </p:spPr>
        <p:txBody>
          <a:bodyPr>
            <a:normAutofit lnSpcReduction="10000"/>
          </a:bodyPr>
          <a:lstStyle/>
          <a:p>
            <a:r>
              <a:rPr lang="en-IN" dirty="0"/>
              <a:t>Speech &amp; Language AI For The Data Professional</a:t>
            </a:r>
          </a:p>
        </p:txBody>
      </p:sp>
      <p:sp>
        <p:nvSpPr>
          <p:cNvPr id="4" name="Subtitle 5"/>
          <p:cNvSpPr txBox="1">
            <a:spLocks/>
          </p:cNvSpPr>
          <p:nvPr/>
        </p:nvSpPr>
        <p:spPr>
          <a:xfrm>
            <a:off x="380713" y="3045588"/>
            <a:ext cx="3407062" cy="160754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457200" rtl="0" eaLnBrk="1" latinLnBrk="0" hangingPunct="1">
              <a:lnSpc>
                <a:spcPts val="2800"/>
              </a:lnSpc>
              <a:spcBef>
                <a:spcPts val="500"/>
              </a:spcBef>
              <a:spcAft>
                <a:spcPts val="800"/>
              </a:spcAft>
              <a:buFont typeface="Arial"/>
              <a:buNone/>
              <a:defRPr sz="2400" kern="1200">
                <a:solidFill>
                  <a:schemeClr val="accent6">
                    <a:lumMod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ts val="2500"/>
              </a:lnSpc>
              <a:spcBef>
                <a:spcPts val="200"/>
              </a:spcBef>
              <a:spcAft>
                <a:spcPts val="200"/>
              </a:spcAft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SzPct val="100000"/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42913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Matt Gordon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Dir. Of Data and Infrastructure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Rev.io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475900" y="3071811"/>
            <a:ext cx="669625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can I do with it?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Immersive Reader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Language Understanding (LUIS)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 err="1">
                <a:solidFill>
                  <a:srgbClr val="414A54"/>
                </a:solidFill>
              </a:rPr>
              <a:t>QnA</a:t>
            </a:r>
            <a:r>
              <a:rPr lang="en-US" sz="2600" dirty="0">
                <a:solidFill>
                  <a:srgbClr val="414A54"/>
                </a:solidFill>
              </a:rPr>
              <a:t> Maker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Text Analytics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Translator Text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312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  <a:latin typeface="Raleway"/>
              </a:rPr>
              <a:t>What can I do with Immersive Reader?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Helps “emerging readers, language learners, and people with learning differences” absorb the written content on your site or in your application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change the viewable size of the text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display “tool tip” pictures of commonly used words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highlight the nouns, verbs, etc. in a sentence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read the content out loud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display the syllables of words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Uses Translator API to translate the content into another language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126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can I do with LUIS (Language Understanding Intelligent Service)?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Determines the intent of the statement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Attempts to isolate the entities described in the statement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Returns a JSON object 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Typically used in chat bots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Provides prebuilt models and allows you to create custom models as well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Can build an app using LUIS using APIs or </a:t>
            </a:r>
            <a:r>
              <a:rPr lang="en-US" sz="2600" dirty="0">
                <a:solidFill>
                  <a:srgbClr val="414A54"/>
                </a:solidFill>
                <a:hlinkClick r:id="rId3"/>
              </a:rPr>
              <a:t>LUIS portal</a:t>
            </a:r>
            <a:endParaRPr lang="en-US" sz="2600" dirty="0">
              <a:solidFill>
                <a:srgbClr val="414A54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81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  <a:latin typeface="Raleway"/>
              </a:rPr>
              <a:t>What can I do with </a:t>
            </a:r>
            <a:r>
              <a:rPr lang="en-US" dirty="0" err="1">
                <a:solidFill>
                  <a:srgbClr val="414A54"/>
                </a:solidFill>
                <a:latin typeface="Raleway"/>
              </a:rPr>
              <a:t>QnA</a:t>
            </a:r>
            <a:r>
              <a:rPr lang="en-US" dirty="0">
                <a:solidFill>
                  <a:srgbClr val="414A54"/>
                </a:solidFill>
                <a:latin typeface="Raleway"/>
              </a:rPr>
              <a:t> Maker?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Serve information interactively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Driven off knowledge bases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Knowledge bases can be FAQ pages, delimited files, etc.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  <a:latin typeface="Raleway"/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  <a:latin typeface="Raleway"/>
              </a:rPr>
              <a:t>Is it similar to LUIS?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Somewhat, but it is more of a fixed offering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Flexibility comes from the information not the implementation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195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QnA</a:t>
            </a:r>
            <a:r>
              <a:rPr lang="en-US" dirty="0"/>
              <a:t> Maker &amp; Chat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79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What can I do with Text Analytics?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Key Phrase Extraction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Language Detection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Named Entity Recognition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Sentiment Analysis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  <a:latin typeface="Raleway"/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What is Key Phrase Extraction?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Returns key phrases from sections of text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Works better on unstructured text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  <a:latin typeface="Raleway"/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What is Named Entity Recognition?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Actually contains both Entity Linking and Named Entity Recognition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91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Twitter and Azure Logic Apps</a:t>
            </a:r>
          </a:p>
        </p:txBody>
      </p:sp>
    </p:spTree>
    <p:extLst>
      <p:ext uri="{BB962C8B-B14F-4D97-AF65-F5344CB8AC3E}">
        <p14:creationId xmlns:p14="http://schemas.microsoft.com/office/powerpoint/2010/main" val="376766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can I do with Translator Text?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Translate text using Neural Machine Translation (NMT)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Transliterate text (i.e. convert from one alphabet to another)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Detect language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Look up word translations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We are strictly speaking text here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But stay tuned for a few minutes…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5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Translator Console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400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C03E-A501-394C-A919-9AC5C05E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FC5-BF9E-3E47-AA38-DFCB40CBF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Speech Services</a:t>
            </a:r>
          </a:p>
        </p:txBody>
      </p:sp>
    </p:spTree>
    <p:extLst>
      <p:ext uri="{BB962C8B-B14F-4D97-AF65-F5344CB8AC3E}">
        <p14:creationId xmlns:p14="http://schemas.microsoft.com/office/powerpoint/2010/main" val="1196191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CAABF-5C45-A046-AB0B-85888F953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72EF1-1F24-2849-9427-61957A356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20+ years of SQL Server experience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Microsoft Data Platform MVP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Friend of Redgate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Managed 24x7 datacenters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Worked on development teams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International data community speaker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Leader of Lexington, KY (USA) Data Technology Group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 err="1">
                <a:solidFill>
                  <a:srgbClr val="414A54"/>
                </a:solidFill>
                <a:latin typeface="Raleway"/>
              </a:rPr>
              <a:t>sqlatspeed</a:t>
            </a:r>
            <a:r>
              <a:rPr lang="en-US" sz="2800" dirty="0">
                <a:solidFill>
                  <a:srgbClr val="414A54"/>
                </a:solidFill>
                <a:latin typeface="Raleway"/>
              </a:rPr>
              <a:t> everywhere online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BC112A-E489-EB43-83D8-214315DD7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9460" y="1772816"/>
            <a:ext cx="1065400" cy="1686884"/>
          </a:xfrm>
          <a:prstGeom prst="rect">
            <a:avLst/>
          </a:prstGeom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7FE3964-D69B-8049-91CB-00212D13A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1308" y="1772816"/>
            <a:ext cx="1264051" cy="168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796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to Text</a:t>
            </a:r>
          </a:p>
          <a:p>
            <a:pPr lvl="1"/>
            <a:r>
              <a:rPr lang="en-US" dirty="0"/>
              <a:t>Transcribe audio in 90+ languages, variants, and dialects</a:t>
            </a:r>
          </a:p>
          <a:p>
            <a:pPr lvl="1"/>
            <a:endParaRPr lang="en-US" dirty="0"/>
          </a:p>
          <a:p>
            <a:r>
              <a:rPr lang="en-US" dirty="0"/>
              <a:t>Text to Speech</a:t>
            </a:r>
          </a:p>
          <a:p>
            <a:pPr lvl="1"/>
            <a:r>
              <a:rPr lang="en-US" dirty="0"/>
              <a:t>60+ languages, variants, and dialects</a:t>
            </a:r>
          </a:p>
          <a:p>
            <a:pPr lvl="1"/>
            <a:r>
              <a:rPr lang="en-US" dirty="0"/>
              <a:t>200+ voices</a:t>
            </a:r>
          </a:p>
        </p:txBody>
      </p:sp>
    </p:spTree>
    <p:extLst>
      <p:ext uri="{BB962C8B-B14F-4D97-AF65-F5344CB8AC3E}">
        <p14:creationId xmlns:p14="http://schemas.microsoft.com/office/powerpoint/2010/main" val="948959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Translation</a:t>
            </a:r>
          </a:p>
          <a:p>
            <a:pPr lvl="1"/>
            <a:r>
              <a:rPr lang="en-US" dirty="0"/>
              <a:t>30+ languages</a:t>
            </a:r>
          </a:p>
          <a:p>
            <a:endParaRPr lang="en-US" dirty="0"/>
          </a:p>
          <a:p>
            <a:r>
              <a:rPr lang="en-US" dirty="0"/>
              <a:t>Speaker Recognition</a:t>
            </a:r>
          </a:p>
          <a:p>
            <a:pPr lvl="1"/>
            <a:r>
              <a:rPr lang="en-US" dirty="0"/>
              <a:t>Identify/verify speakers</a:t>
            </a:r>
          </a:p>
          <a:p>
            <a:pPr lvl="1"/>
            <a:r>
              <a:rPr lang="en-US" dirty="0"/>
              <a:t>Can be used for live and recorded audio</a:t>
            </a:r>
          </a:p>
        </p:txBody>
      </p:sp>
    </p:spTree>
    <p:extLst>
      <p:ext uri="{BB962C8B-B14F-4D97-AF65-F5344CB8AC3E}">
        <p14:creationId xmlns:p14="http://schemas.microsoft.com/office/powerpoint/2010/main" val="21549990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Studio</a:t>
            </a:r>
          </a:p>
          <a:p>
            <a:pPr lvl="1"/>
            <a:r>
              <a:rPr lang="en-US" dirty="0">
                <a:hlinkClick r:id="rId2"/>
              </a:rPr>
              <a:t>speech.microsoft.com</a:t>
            </a:r>
            <a:endParaRPr lang="en-US" dirty="0"/>
          </a:p>
          <a:p>
            <a:pPr lvl="1"/>
            <a:r>
              <a:rPr lang="en-US" dirty="0"/>
              <a:t>“UI-based tools for building and integrating features from Azure Speech service in your applications”</a:t>
            </a:r>
          </a:p>
          <a:p>
            <a:pPr lvl="1"/>
            <a:r>
              <a:rPr lang="en-US" dirty="0"/>
              <a:t>What does that really mean to us?</a:t>
            </a:r>
          </a:p>
        </p:txBody>
      </p:sp>
    </p:spTree>
    <p:extLst>
      <p:ext uri="{BB962C8B-B14F-4D97-AF65-F5344CB8AC3E}">
        <p14:creationId xmlns:p14="http://schemas.microsoft.com/office/powerpoint/2010/main" val="707073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Drag and drop speech-to-text</a:t>
            </a:r>
          </a:p>
          <a:p>
            <a:r>
              <a:rPr lang="en-US" dirty="0"/>
              <a:t>Voice Gallery</a:t>
            </a:r>
          </a:p>
          <a:p>
            <a:r>
              <a:rPr lang="en-US" dirty="0"/>
              <a:t>Pronunciation assessment</a:t>
            </a:r>
          </a:p>
          <a:p>
            <a:r>
              <a:rPr lang="en-US" dirty="0"/>
              <a:t>Custom Voice</a:t>
            </a:r>
          </a:p>
          <a:p>
            <a:pPr lvl="1"/>
            <a:r>
              <a:rPr lang="en-US" dirty="0"/>
              <a:t>Make models from voice recordings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4541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Audio Content Creation</a:t>
            </a:r>
          </a:p>
          <a:p>
            <a:pPr lvl="1"/>
            <a:r>
              <a:rPr lang="en-US" dirty="0"/>
              <a:t>Create custom, static content for audiobooks, chat bots, etc.</a:t>
            </a:r>
          </a:p>
          <a:p>
            <a:r>
              <a:rPr lang="en-US" dirty="0"/>
              <a:t>Custom Speech models (not publicly accessible)</a:t>
            </a:r>
          </a:p>
          <a:p>
            <a:r>
              <a:rPr lang="en-US" dirty="0"/>
              <a:t>Custom Keyword</a:t>
            </a:r>
          </a:p>
          <a:p>
            <a:pPr lvl="1"/>
            <a:r>
              <a:rPr lang="en-US" dirty="0"/>
              <a:t>Enables voice-activated products</a:t>
            </a:r>
          </a:p>
          <a:p>
            <a:r>
              <a:rPr lang="en-US" dirty="0"/>
              <a:t>Custom Commands</a:t>
            </a:r>
          </a:p>
          <a:p>
            <a:pPr lvl="1"/>
            <a:r>
              <a:rPr lang="en-US" dirty="0"/>
              <a:t>Code-free, automatically Microsoft hosted method to build voice commanding apps</a:t>
            </a:r>
          </a:p>
        </p:txBody>
      </p:sp>
    </p:spTree>
    <p:extLst>
      <p:ext uri="{BB962C8B-B14F-4D97-AF65-F5344CB8AC3E}">
        <p14:creationId xmlns:p14="http://schemas.microsoft.com/office/powerpoint/2010/main" val="24800919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to Text Console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6651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Amazon Link for My AI Book</a:t>
            </a:r>
          </a:p>
          <a:p>
            <a:r>
              <a:rPr lang="en-US" dirty="0">
                <a:hlinkClick r:id="rId2"/>
              </a:rPr>
              <a:t>Cognitive Services Overview</a:t>
            </a:r>
          </a:p>
          <a:p>
            <a:r>
              <a:rPr lang="en-US" dirty="0">
                <a:hlinkClick r:id="rId2"/>
              </a:rPr>
              <a:t>Sentiment Analysis Data in Azure SQL DB</a:t>
            </a:r>
            <a:endParaRPr lang="en-US" dirty="0"/>
          </a:p>
          <a:p>
            <a:r>
              <a:rPr lang="en-US" dirty="0">
                <a:hlinkClick r:id="rId3"/>
              </a:rPr>
              <a:t>Speech Service Quickstarts</a:t>
            </a:r>
            <a:endParaRPr lang="en-US" dirty="0"/>
          </a:p>
          <a:p>
            <a:r>
              <a:rPr lang="en-US" dirty="0">
                <a:hlinkClick r:id="rId4"/>
              </a:rPr>
              <a:t>Github Repo for Today’s Speech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3824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A1D30-E322-436F-A93E-AA05A69C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Info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B098C-0678-4789-BA1C-DF67D576E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Matt Gordon</a:t>
            </a:r>
          </a:p>
          <a:p>
            <a:pPr marL="0" indent="0">
              <a:buNone/>
            </a:pPr>
            <a:r>
              <a:rPr lang="en-US" dirty="0"/>
              <a:t>Director of Data </a:t>
            </a:r>
            <a:r>
              <a:rPr lang="en-US"/>
              <a:t>and Infrastructure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matt@sqlatspeed.com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: @</a:t>
            </a:r>
            <a:r>
              <a:rPr lang="en-US" dirty="0" err="1"/>
              <a:t>sqlatspeed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www.sqlatspeed.com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6D0982-4C7E-4C48-8E84-8FF35DEBADB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86349"/>
            <a:ext cx="802533" cy="366009"/>
          </a:xfrm>
          <a:prstGeom prst="rect">
            <a:avLst/>
          </a:prstGeom>
        </p:spPr>
        <p:txBody>
          <a:bodyPr/>
          <a:lstStyle/>
          <a:p>
            <a:pPr defTabSz="483535">
              <a:defRPr/>
            </a:pPr>
            <a:fld id="{95E3A436-1048-CA4E-9C3F-FCB70029503E}" type="slidenum">
              <a:rPr lang="en-US" sz="1904">
                <a:solidFill>
                  <a:srgbClr val="101820"/>
                </a:solidFill>
                <a:latin typeface="Segoe UI"/>
              </a:rPr>
              <a:pPr defTabSz="483535">
                <a:defRPr/>
              </a:pPr>
              <a:t>27</a:t>
            </a:fld>
            <a:endParaRPr lang="en-US" sz="1904">
              <a:solidFill>
                <a:srgbClr val="101820"/>
              </a:solidFill>
              <a:latin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783D0-2B5C-42D2-A8C9-619814BBA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36" y="4221088"/>
            <a:ext cx="374305" cy="374305"/>
          </a:xfrm>
          <a:prstGeom prst="rect">
            <a:avLst/>
          </a:prstGeom>
        </p:spPr>
      </p:pic>
      <p:pic>
        <p:nvPicPr>
          <p:cNvPr id="3074" name="Picture 2" descr="Rev.io Announces Quote-to-Cash at Channel Partners Evolution">
            <a:extLst>
              <a:ext uri="{FF2B5EF4-FFF2-40B4-BE49-F238E27FC236}">
                <a16:creationId xmlns:a16="http://schemas.microsoft.com/office/drawing/2014/main" id="{E62E95FC-7D05-2240-BB88-7EEAAD0E0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369" y="3038437"/>
            <a:ext cx="3052574" cy="78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9294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A30819-A19D-4A98-A03B-26ED6C25B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391" y="620688"/>
            <a:ext cx="10775280" cy="5688632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999"/>
              </a:spcBef>
              <a:buNone/>
            </a:pPr>
            <a:r>
              <a:rPr lang="en-US" sz="2798" b="1" dirty="0">
                <a:solidFill>
                  <a:schemeClr val="accent2">
                    <a:lumMod val="50000"/>
                  </a:schemeClr>
                </a:solidFill>
              </a:rPr>
              <a:t>Special Thanks To</a:t>
            </a:r>
          </a:p>
          <a:p>
            <a:pPr marL="0" indent="0" algn="ctr">
              <a:spcBef>
                <a:spcPts val="999"/>
              </a:spcBef>
              <a:buNone/>
            </a:pPr>
            <a:endParaRPr lang="en-US" sz="2798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 algn="ctr">
              <a:spcBef>
                <a:spcPts val="999"/>
              </a:spcBef>
              <a:buNone/>
            </a:pPr>
            <a:endParaRPr lang="en-US" sz="2798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 algn="ctr">
              <a:spcBef>
                <a:spcPts val="999"/>
              </a:spcBef>
              <a:buNone/>
            </a:pPr>
            <a:endParaRPr lang="en-US" sz="2798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 algn="ctr">
              <a:spcBef>
                <a:spcPts val="999"/>
              </a:spcBef>
              <a:buNone/>
            </a:pPr>
            <a:endParaRPr lang="en-US" sz="2798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 algn="ctr">
              <a:spcBef>
                <a:spcPts val="999"/>
              </a:spcBef>
              <a:buNone/>
            </a:pPr>
            <a:endParaRPr lang="en-US" sz="2798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 algn="ctr">
              <a:spcBef>
                <a:spcPts val="999"/>
              </a:spcBef>
              <a:buNone/>
            </a:pPr>
            <a:r>
              <a:rPr lang="en-US" sz="2798" b="1" dirty="0">
                <a:solidFill>
                  <a:schemeClr val="accent2">
                    <a:lumMod val="50000"/>
                  </a:schemeClr>
                </a:solidFill>
              </a:rPr>
              <a:t>for supporting</a:t>
            </a:r>
          </a:p>
          <a:p>
            <a:pPr marL="0" indent="0" algn="ctr">
              <a:spcBef>
                <a:spcPts val="999"/>
              </a:spcBef>
              <a:buNone/>
            </a:pPr>
            <a:r>
              <a:rPr lang="en-US" sz="2798" b="1" dirty="0">
                <a:solidFill>
                  <a:schemeClr val="accent2">
                    <a:lumMod val="50000"/>
                  </a:schemeClr>
                </a:solidFill>
              </a:rPr>
              <a:t>DataPlatformGeeks &amp; </a:t>
            </a:r>
            <a:r>
              <a:rPr lang="en-US" sz="2798" b="1" dirty="0" err="1">
                <a:solidFill>
                  <a:schemeClr val="accent2">
                    <a:lumMod val="50000"/>
                  </a:schemeClr>
                </a:solidFill>
              </a:rPr>
              <a:t>SQLServerGeeks</a:t>
            </a:r>
            <a:endParaRPr lang="en-US" sz="2798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 algn="ctr">
              <a:spcBef>
                <a:spcPts val="999"/>
              </a:spcBef>
              <a:buNone/>
            </a:pPr>
            <a:r>
              <a:rPr lang="en-US" sz="2798" b="1" dirty="0">
                <a:solidFill>
                  <a:schemeClr val="accent2">
                    <a:lumMod val="50000"/>
                  </a:schemeClr>
                </a:solidFill>
              </a:rPr>
              <a:t>Community Initiatives</a:t>
            </a:r>
          </a:p>
        </p:txBody>
      </p:sp>
      <p:pic>
        <p:nvPicPr>
          <p:cNvPr id="9" name="Picture 2" descr="https://media.licdn.com/mpr/mpr/AAEAAQAAAAAAAAxqAAAAJDY0NzE1OGYwLWY4YzUtNDk2Yy1iMDA5LTRjYjlkYzczNTNjYQ.png">
            <a:extLst>
              <a:ext uri="{FF2B5EF4-FFF2-40B4-BE49-F238E27FC236}">
                <a16:creationId xmlns:a16="http://schemas.microsoft.com/office/drawing/2014/main" id="{54228D3A-7138-4611-88FA-792FE99C53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99" r="11587" b="12691"/>
          <a:stretch/>
        </p:blipFill>
        <p:spPr bwMode="auto">
          <a:xfrm>
            <a:off x="2126510" y="1556792"/>
            <a:ext cx="7931043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7A52BF1-ACEC-413D-B996-92C974DBD4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890" y="5848643"/>
            <a:ext cx="2609049" cy="7306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66DA7B6-A04E-47A8-9E3A-AC9E5F792EC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371" y="5765979"/>
            <a:ext cx="1569320" cy="9426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62BD92A-EC5B-4725-861D-B4F7EB78CB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967" y="5895367"/>
            <a:ext cx="2442197" cy="68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9672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1525560"/>
            <a:ext cx="12184062" cy="2662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br>
              <a:rPr lang="en-IN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</a:br>
            <a:r>
              <a:rPr lang="en-IN" sz="28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Three Ways to Win Prizes</a:t>
            </a:r>
            <a:br>
              <a:rPr lang="en-IN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</a:br>
            <a:endParaRPr lang="en-IN" sz="24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ctr">
              <a:lnSpc>
                <a:spcPts val="2000"/>
              </a:lnSpc>
            </a:pPr>
            <a:r>
              <a:rPr lang="en-IN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  <a:t>Post your selfie with hash tag </a:t>
            </a:r>
            <a:r>
              <a:rPr lang="en-IN" sz="24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#DPS2021</a:t>
            </a:r>
            <a:br>
              <a:rPr lang="en-IN" sz="2400" b="1" dirty="0">
                <a:latin typeface="Segoe UI" pitchFamily="34" charset="0"/>
                <a:ea typeface="Segoe UI" pitchFamily="34" charset="0"/>
                <a:cs typeface="Segoe UI" pitchFamily="34" charset="0"/>
              </a:rPr>
            </a:br>
            <a:endParaRPr lang="en-IN" sz="24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ctr">
              <a:lnSpc>
                <a:spcPts val="2000"/>
              </a:lnSpc>
            </a:pPr>
            <a:r>
              <a:rPr lang="en-IN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  <a:t>Give Session &amp; Conference Feedback</a:t>
            </a:r>
          </a:p>
          <a:p>
            <a:pPr algn="ctr">
              <a:lnSpc>
                <a:spcPts val="2000"/>
              </a:lnSpc>
            </a:pPr>
            <a:endParaRPr lang="en-IN" sz="24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ctr">
              <a:lnSpc>
                <a:spcPts val="2000"/>
              </a:lnSpc>
            </a:pPr>
            <a:r>
              <a:rPr lang="en-IN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  <a:t>Visit our Sponsors &amp; Exhibitors</a:t>
            </a:r>
          </a:p>
          <a:p>
            <a:pPr algn="ctr">
              <a:lnSpc>
                <a:spcPts val="2000"/>
              </a:lnSpc>
            </a:pPr>
            <a:endParaRPr lang="en-IN" sz="24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ctr">
              <a:lnSpc>
                <a:spcPts val="2000"/>
              </a:lnSpc>
            </a:pPr>
            <a:endParaRPr lang="en-IN" sz="24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60648"/>
            <a:ext cx="121840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b="1" dirty="0">
                <a:solidFill>
                  <a:srgbClr val="002060"/>
                </a:solidFill>
              </a:rPr>
              <a:t>Thank You</a:t>
            </a:r>
          </a:p>
        </p:txBody>
      </p:sp>
      <p:sp>
        <p:nvSpPr>
          <p:cNvPr id="2" name="Rectangle 1"/>
          <p:cNvSpPr/>
          <p:nvPr/>
        </p:nvSpPr>
        <p:spPr>
          <a:xfrm>
            <a:off x="6668096" y="6484723"/>
            <a:ext cx="4536504" cy="3286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5331A-BBE2-4814-9235-5BB724F8B7FE}"/>
              </a:ext>
            </a:extLst>
          </p:cNvPr>
          <p:cNvSpPr txBox="1"/>
          <p:nvPr/>
        </p:nvSpPr>
        <p:spPr>
          <a:xfrm>
            <a:off x="43359" y="4108199"/>
            <a:ext cx="12140703" cy="35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IN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  <a:t>Follow us on Twitter </a:t>
            </a:r>
            <a:r>
              <a:rPr lang="en-IN" sz="24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@TheDataGeeks @DataAISummit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AA2D1C-F564-4977-8256-3C4B2161CB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07855" y="5444534"/>
            <a:ext cx="3024336" cy="111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37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751A-8D7E-F444-829B-D92C788E5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– Where I’m From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A9886A-DB96-F949-AEA8-1DB775D6A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627" y="1700808"/>
            <a:ext cx="6696807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33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I Picked My Twitter Handle and Domain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964571-41DE-1545-915A-B6B5A8CDB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495" y="3139260"/>
            <a:ext cx="4120436" cy="27540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CEA2B8-C9F9-6E44-B390-31816FB3A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96" y="1417638"/>
            <a:ext cx="2920146" cy="16468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5E6B22-2E0F-FE49-AFE9-BE3AF0C8B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5345" y="1421091"/>
            <a:ext cx="5956705" cy="446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212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C03E-A501-394C-A919-9AC5C05E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speech AND LANGUAGE ai?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FC5-BF9E-3E47-AA38-DFCB40CBF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Introducing Azure Cognitive Services</a:t>
            </a:r>
          </a:p>
        </p:txBody>
      </p:sp>
    </p:spTree>
    <p:extLst>
      <p:ext uri="{BB962C8B-B14F-4D97-AF65-F5344CB8AC3E}">
        <p14:creationId xmlns:p14="http://schemas.microsoft.com/office/powerpoint/2010/main" val="2797030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Cognitive Services?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Set of APIs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“Sets of machine learning algorithms to solve problems in the field of AI”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Code you can call with code or bots of your own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How do I use them?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Can be consumed via standard REST calls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No code interaction (Logic Apps, </a:t>
            </a:r>
            <a:r>
              <a:rPr lang="en-US" sz="2800" dirty="0" err="1">
                <a:solidFill>
                  <a:srgbClr val="414A54"/>
                </a:solidFill>
              </a:rPr>
              <a:t>QnA</a:t>
            </a:r>
            <a:r>
              <a:rPr lang="en-US" sz="2800" dirty="0">
                <a:solidFill>
                  <a:srgbClr val="414A54"/>
                </a:solidFill>
              </a:rPr>
              <a:t> Maker, etc.)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How do I learn to call them?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Great Microsoft documentation found here: </a:t>
            </a:r>
            <a:r>
              <a:rPr lang="en-US" sz="2800" dirty="0">
                <a:hlinkClick r:id="rId2"/>
              </a:rPr>
              <a:t>https://bit.ly/2sxsqry</a:t>
            </a:r>
            <a:endParaRPr lang="en-US" sz="2800" dirty="0">
              <a:solidFill>
                <a:srgbClr val="414A54"/>
              </a:solidFill>
            </a:endParaRPr>
          </a:p>
          <a:p>
            <a:pPr lvl="0">
              <a:buClr>
                <a:srgbClr val="007A3E"/>
              </a:buClr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245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Cognitive Services?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List of Cognitive Services APIs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Vision (analyze images and videos)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Speech (speech recognition and speaker identification)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Language (understand sentences and intent)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Decision (Anomaly Detector, Content Moderator, etc.)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4000" dirty="0">
              <a:solidFill>
                <a:srgbClr val="414A54"/>
              </a:solidFill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Speech and Language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Speech or text are the foundations of communication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APIs can be combined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4000" dirty="0">
              <a:solidFill>
                <a:srgbClr val="414A54"/>
              </a:solidFill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Majority of communication is done “under the covers” via JSON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11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C03E-A501-394C-A919-9AC5C05E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FC5-BF9E-3E47-AA38-DFCB40CBF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143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does Microsoft say?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It “increases your application’s ability to read, comprehend, and enrich written text”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do I say?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It helps us and our applications communicate with users, customers, and potential users/customers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Is it just one API?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Absolutely not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Contains a number of APIs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55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QLServerGeeks-Summit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C00000"/>
      </a:accent1>
      <a:accent2>
        <a:srgbClr val="0070C0"/>
      </a:accent2>
      <a:accent3>
        <a:srgbClr val="FC8604"/>
      </a:accent3>
      <a:accent4>
        <a:srgbClr val="92CDDC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1746</TotalTime>
  <Words>1279</Words>
  <Application>Microsoft Macintosh PowerPoint</Application>
  <PresentationFormat>Custom</PresentationFormat>
  <Paragraphs>208</Paragraphs>
  <Slides>29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Consolas</vt:lpstr>
      <vt:lpstr>Lucida Grande</vt:lpstr>
      <vt:lpstr>Raleway</vt:lpstr>
      <vt:lpstr>Segoe UI</vt:lpstr>
      <vt:lpstr>Office Theme</vt:lpstr>
      <vt:lpstr>The Data Talks Back</vt:lpstr>
      <vt:lpstr>About Me</vt:lpstr>
      <vt:lpstr>About Me – Where I’m From</vt:lpstr>
      <vt:lpstr>How I Picked My Twitter Handle and Domain Name</vt:lpstr>
      <vt:lpstr>What are speech AND LANGUAGE ai?</vt:lpstr>
      <vt:lpstr>What is Azure Cognitive Services?</vt:lpstr>
      <vt:lpstr>What is Azure Cognitive Services?</vt:lpstr>
      <vt:lpstr>What IS THE LANGUAGE API?</vt:lpstr>
      <vt:lpstr>What Is The Language API?</vt:lpstr>
      <vt:lpstr>What Is The Language API?</vt:lpstr>
      <vt:lpstr>What Is The Language API?</vt:lpstr>
      <vt:lpstr>What Is The Language API?</vt:lpstr>
      <vt:lpstr>What Is The Language API?</vt:lpstr>
      <vt:lpstr>QnA Maker &amp; Chat Demo</vt:lpstr>
      <vt:lpstr>What Is The Language API?</vt:lpstr>
      <vt:lpstr>Sentiment Analysis Demo</vt:lpstr>
      <vt:lpstr>What Is The Language API?</vt:lpstr>
      <vt:lpstr>Translator Console App</vt:lpstr>
      <vt:lpstr>What IS THE speech API?</vt:lpstr>
      <vt:lpstr>What Is The Speech API?</vt:lpstr>
      <vt:lpstr>What Is The Speech API?</vt:lpstr>
      <vt:lpstr>What Is The Speech API?</vt:lpstr>
      <vt:lpstr>What Is the Speech API?</vt:lpstr>
      <vt:lpstr>What Is The Speech API?</vt:lpstr>
      <vt:lpstr>Speech to Text Console App</vt:lpstr>
      <vt:lpstr>Resources</vt:lpstr>
      <vt:lpstr>Speaker Info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user_1</dc:creator>
  <cp:lastModifiedBy>Matt Gordon</cp:lastModifiedBy>
  <cp:revision>160</cp:revision>
  <dcterms:created xsi:type="dcterms:W3CDTF">2015-07-09T13:59:10Z</dcterms:created>
  <dcterms:modified xsi:type="dcterms:W3CDTF">2021-09-07T22:50:59Z</dcterms:modified>
</cp:coreProperties>
</file>

<file path=docProps/thumbnail.jpeg>
</file>